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image-1-1.jpeg>
</file>

<file path=ppt/media/image-10-1.png>
</file>

<file path=ppt/media/image-10-2.png>
</file>

<file path=ppt/media/image-10-3.png>
</file>

<file path=ppt/media/image-10-4.png>
</file>

<file path=ppt/media/image-10-5.png>
</file>

<file path=ppt/media/image-10-6.png>
</file>

<file path=ppt/media/image-11-1.png>
</file>

<file path=ppt/media/image-11-2.png>
</file>

<file path=ppt/media/image-11-3.png>
</file>

<file path=ppt/media/image-11-4.png>
</file>

<file path=ppt/media/image-11-5.png>
</file>

<file path=ppt/media/image-12-1.jpeg>
</file>

<file path=ppt/media/image-13-1.jpeg>
</file>

<file path=ppt/media/image-13-2.png>
</file>

<file path=ppt/media/image-13-3.png>
</file>

<file path=ppt/media/image-13-4.png>
</file>

<file path=ppt/media/image-13-5.png>
</file>

<file path=ppt/media/image-14-1.jpeg>
</file>

<file path=ppt/media/image-15-1.png>
</file>

<file path=ppt/media/image-15-2.png>
</file>

<file path=ppt/media/image-15-3.png>
</file>

<file path=ppt/media/image-15-4.png>
</file>

<file path=ppt/media/image-16-1.jpeg>
</file>

<file path=ppt/media/image-2-1.jpeg>
</file>

<file path=ppt/media/image-3-1.jpeg>
</file>

<file path=ppt/media/image-4-1.jpeg>
</file>

<file path=ppt/media/image-4-2.png>
</file>

<file path=ppt/media/image-5-1.jpeg>
</file>

<file path=ppt/media/image-6-1.png>
</file>

<file path=ppt/media/image-6-2.png>
</file>

<file path=ppt/media/image-7-1.jpeg>
</file>

<file path=ppt/media/image-7-2.png>
</file>

<file path=ppt/media/image-8-1.png>
</file>

<file path=ppt/media/image-9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image" Target="../media/image-11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jpe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4" Type="http://schemas.openxmlformats.org/officeDocument/2006/relationships/image" Target="../media/image-13-4.png"/><Relationship Id="rId5" Type="http://schemas.openxmlformats.org/officeDocument/2006/relationships/image" Target="../media/image-13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image" Target="../media/image-15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e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e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1500188"/>
            <a:ext cx="80010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00773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智联共生：机器生命体协作引擎 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571500" y="2243138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3150"/>
              </a:lnSpc>
              <a:buNone/>
            </a:pPr>
            <a:endParaRPr lang="en-US" sz="2250" dirty="0"/>
          </a:p>
        </p:txBody>
      </p:sp>
      <p:sp>
        <p:nvSpPr>
          <p:cNvPr id="5" name="Shape 2"/>
          <p:cNvSpPr/>
          <p:nvPr/>
        </p:nvSpPr>
        <p:spPr>
          <a:xfrm>
            <a:off x="4269581" y="2976563"/>
            <a:ext cx="604838" cy="114300"/>
          </a:xfrm>
          <a:prstGeom prst="rect">
            <a:avLst/>
          </a:prstGeom>
          <a:solidFill>
            <a:srgbClr val="00773D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3424238"/>
            <a:ext cx="8001000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725"/>
              </a:lnSpc>
              <a:buNone/>
            </a:pPr>
            <a:r>
              <a:rPr lang="en-US" sz="12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AKA  &amp;  baicall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6467475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10236" r="10236" t="0" b="0"/>
          <a:stretch/>
        </p:blipFill>
        <p:spPr>
          <a:xfrm>
            <a:off x="0" y="0"/>
            <a:ext cx="9144000" cy="6467475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rcRect l="20177" r="20177" t="0" b="0"/>
          <a:stretch/>
        </p:blipFill>
        <p:spPr>
          <a:xfrm>
            <a:off x="0" y="0"/>
            <a:ext cx="3857625" cy="64674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29125" y="285750"/>
            <a:ext cx="40386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大模型与智能体交互技术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4429125" y="742950"/>
            <a:ext cx="40386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4257675" y="1162050"/>
            <a:ext cx="2052637" cy="25479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610100" y="1943100"/>
            <a:ext cx="1347788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语义理解基石</a:t>
            </a:r>
            <a:endParaRPr lang="en-US" sz="1200" dirty="0"/>
          </a:p>
        </p:txBody>
      </p:sp>
      <p:sp>
        <p:nvSpPr>
          <p:cNvPr id="9" name="Text 4"/>
          <p:cNvSpPr/>
          <p:nvPr/>
        </p:nvSpPr>
        <p:spPr>
          <a:xfrm>
            <a:off x="4610100" y="2233613"/>
            <a:ext cx="1347788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Kimi K2 大模型提供深度语义理解，使智能体精准捕捉信息核心，奠定自主表达与协作的基础。</a:t>
            </a:r>
            <a:endParaRPr lang="en-US" sz="10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rcRect l="0" r="0" t="0" b="0"/>
          <a:stretch/>
        </p:blipFill>
        <p:spPr>
          <a:xfrm>
            <a:off x="6310312" y="1162050"/>
            <a:ext cx="2052637" cy="25479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662738" y="1943100"/>
            <a:ext cx="1347788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自主表达引擎</a:t>
            </a:r>
            <a:endParaRPr lang="en-US" sz="1200" dirty="0"/>
          </a:p>
        </p:txBody>
      </p:sp>
      <p:sp>
        <p:nvSpPr>
          <p:cNvPr id="12" name="Text 6"/>
          <p:cNvSpPr/>
          <p:nvPr/>
        </p:nvSpPr>
        <p:spPr>
          <a:xfrm>
            <a:off x="6662738" y="2233613"/>
            <a:ext cx="1347788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智能体借助 Kimi K2 实现自主表达，流畅沟通，打破传统机器被动响应模式，展现主动协作能力。</a:t>
            </a:r>
            <a:endParaRPr lang="en-US" sz="10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rcRect l="0" r="0" t="0" b="0"/>
          <a:stretch/>
        </p:blipFill>
        <p:spPr>
          <a:xfrm>
            <a:off x="4257675" y="3709988"/>
            <a:ext cx="2052637" cy="25479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610100" y="4491038"/>
            <a:ext cx="1347788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多智能体协作</a:t>
            </a:r>
            <a:endParaRPr lang="en-US" sz="1200" dirty="0"/>
          </a:p>
        </p:txBody>
      </p:sp>
      <p:sp>
        <p:nvSpPr>
          <p:cNvPr id="15" name="Text 8"/>
          <p:cNvSpPr/>
          <p:nvPr/>
        </p:nvSpPr>
        <p:spPr>
          <a:xfrm>
            <a:off x="4610100" y="4781550"/>
            <a:ext cx="1347788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Dify 平台支持多智能体间无缝协作，构建复杂任务处理网络，实现高效决策与执行。</a:t>
            </a:r>
            <a:endParaRPr lang="en-US" sz="1050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rcRect l="0" r="0" t="0" b="0"/>
          <a:stretch/>
        </p:blipFill>
        <p:spPr>
          <a:xfrm>
            <a:off x="6310312" y="3709988"/>
            <a:ext cx="2052637" cy="2547938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662738" y="4491038"/>
            <a:ext cx="1347788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动态演化机制</a:t>
            </a:r>
            <a:endParaRPr lang="en-US" sz="1200" dirty="0"/>
          </a:p>
        </p:txBody>
      </p:sp>
      <p:sp>
        <p:nvSpPr>
          <p:cNvPr id="18" name="Text 10"/>
          <p:cNvSpPr/>
          <p:nvPr/>
        </p:nvSpPr>
        <p:spPr>
          <a:xfrm>
            <a:off x="6662738" y="4781550"/>
            <a:ext cx="1347788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技术生命体通过持续学习与适应，实现自我优化，推动智能体群体向更高级形态进化。</a:t>
            </a:r>
            <a:endParaRPr lang="en-US" sz="10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rcRect l="12500" r="12500" t="0" b="0"/>
          <a:stretch/>
        </p:blipFill>
        <p:spPr>
          <a:xfrm>
            <a:off x="5286375" y="0"/>
            <a:ext cx="3857625" cy="51435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40386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低代码与生态集成技术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40386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1273969" y="1333500"/>
            <a:ext cx="476250" cy="47625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71500" y="1924050"/>
            <a:ext cx="1881187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低代码工具链</a:t>
            </a:r>
            <a:endParaRPr lang="en-US" sz="1200" dirty="0"/>
          </a:p>
        </p:txBody>
      </p:sp>
      <p:sp>
        <p:nvSpPr>
          <p:cNvPr id="9" name="Text 4"/>
          <p:cNvSpPr/>
          <p:nvPr/>
        </p:nvSpPr>
        <p:spPr>
          <a:xfrm>
            <a:off x="571500" y="2171700"/>
            <a:ext cx="1881187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Dify低代码平台加速AI Agent框架搭建，简化开发流程，提高效率。</a:t>
            </a:r>
            <a:endParaRPr lang="en-US" sz="10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rcRect l="0" r="0" t="0" b="0"/>
          <a:stretch/>
        </p:blipFill>
        <p:spPr>
          <a:xfrm>
            <a:off x="3536156" y="1333500"/>
            <a:ext cx="476250" cy="47625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833688" y="1924050"/>
            <a:ext cx="1881187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生态集成</a:t>
            </a:r>
            <a:endParaRPr lang="en-US" sz="1200" dirty="0"/>
          </a:p>
        </p:txBody>
      </p:sp>
      <p:sp>
        <p:nvSpPr>
          <p:cNvPr id="12" name="Text 6"/>
          <p:cNvSpPr/>
          <p:nvPr/>
        </p:nvSpPr>
        <p:spPr>
          <a:xfrm>
            <a:off x="2833688" y="2171700"/>
            <a:ext cx="1881187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利用Dify插件生态，集成流程管理、表单处理、规则校验等功能模块，增强AI Agent实用性。</a:t>
            </a:r>
            <a:endParaRPr lang="en-US" sz="10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rcRect l="0" r="0" t="0" b="0"/>
          <a:stretch/>
        </p:blipFill>
        <p:spPr>
          <a:xfrm>
            <a:off x="1273969" y="2990850"/>
            <a:ext cx="476250" cy="47625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71500" y="3581400"/>
            <a:ext cx="1881187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场景嵌入</a:t>
            </a:r>
            <a:endParaRPr lang="en-US" sz="1200" dirty="0"/>
          </a:p>
        </p:txBody>
      </p:sp>
      <p:sp>
        <p:nvSpPr>
          <p:cNvPr id="15" name="Text 8"/>
          <p:cNvSpPr/>
          <p:nvPr/>
        </p:nvSpPr>
        <p:spPr>
          <a:xfrm>
            <a:off x="571500" y="3829050"/>
            <a:ext cx="1881187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实现AI Agent快速落地，具备高扩展性，无缝融入真实业务场景，提升工作效率。</a:t>
            </a:r>
            <a:endParaRPr lang="en-US" sz="10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未来展望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333333">
              <a:alpha val="3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00773D">
                    <a:alpha val="50000"/>
                  </a:srgb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22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人机协同增效的全新未来</a:t>
            </a:r>
            <a:endParaRPr lang="en-US" sz="2250" dirty="0"/>
          </a:p>
        </p:txBody>
      </p:sp>
      <p:sp>
        <p:nvSpPr>
          <p:cNvPr id="4" name="Text 1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400050" y="1447800"/>
            <a:ext cx="4171950" cy="14097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0075" y="1654969"/>
            <a:ext cx="257175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常态化的自主协作</a:t>
            </a: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600075" y="1945481"/>
            <a:ext cx="257175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机器智能体将无需人类持续指导，自主完成任务分配与协作，成为日常工作中的常态伙伴。</a:t>
            </a:r>
            <a:endParaRPr lang="en-US" sz="10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4572000" y="1447800"/>
            <a:ext cx="4171950" cy="140970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972175" y="1654969"/>
            <a:ext cx="257175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深度业务场景融合</a:t>
            </a:r>
            <a:endParaRPr lang="en-US" sz="1200" dirty="0"/>
          </a:p>
        </p:txBody>
      </p:sp>
      <p:sp>
        <p:nvSpPr>
          <p:cNvPr id="10" name="Text 5"/>
          <p:cNvSpPr/>
          <p:nvPr/>
        </p:nvSpPr>
        <p:spPr>
          <a:xfrm>
            <a:off x="5972175" y="1945481"/>
            <a:ext cx="257175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AI Agent 将无缝嵌入各种业务流程，从客户服务到生产管理，全面提升效率与创新力。</a:t>
            </a:r>
            <a:endParaRPr lang="en-US" sz="10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rcRect l="0" r="0" t="0" b="0"/>
          <a:stretch/>
        </p:blipFill>
        <p:spPr>
          <a:xfrm>
            <a:off x="400050" y="2857500"/>
            <a:ext cx="4171950" cy="140970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0075" y="3064669"/>
            <a:ext cx="257175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前所未有的便利性</a:t>
            </a:r>
            <a:endParaRPr lang="en-US" sz="1200" dirty="0"/>
          </a:p>
        </p:txBody>
      </p:sp>
      <p:sp>
        <p:nvSpPr>
          <p:cNvPr id="13" name="Text 7"/>
          <p:cNvSpPr/>
          <p:nvPr/>
        </p:nvSpPr>
        <p:spPr>
          <a:xfrm>
            <a:off x="600075" y="3355181"/>
            <a:ext cx="257175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随着 AI 技术的普及，日常生活与工作中的人机互动将更加自然流畅，极大提升用户体验。</a:t>
            </a:r>
            <a:endParaRPr lang="en-US" sz="10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rcRect l="0" r="0" t="0" b="0"/>
          <a:stretch/>
        </p:blipFill>
        <p:spPr>
          <a:xfrm>
            <a:off x="4572000" y="2857500"/>
            <a:ext cx="4171950" cy="140970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5972175" y="3169444"/>
            <a:ext cx="257175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效率革命</a:t>
            </a:r>
            <a:endParaRPr lang="en-US" sz="1200" dirty="0"/>
          </a:p>
        </p:txBody>
      </p:sp>
      <p:sp>
        <p:nvSpPr>
          <p:cNvPr id="16" name="Text 9"/>
          <p:cNvSpPr/>
          <p:nvPr/>
        </p:nvSpPr>
        <p:spPr>
          <a:xfrm>
            <a:off x="5972175" y="3459956"/>
            <a:ext cx="25717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人机协同将开启效率的新纪元，释放人类创造力，让复杂问题解决变得简单快捷。</a:t>
            </a:r>
            <a:endParaRPr lang="en-US" sz="10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结束页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333333">
              <a:alpha val="3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00773D">
                    <a:alpha val="50000"/>
                  </a:srgb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05</a:t>
            </a:r>
            <a:endParaRPr lang="en-US" sz="225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感谢聆听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20395" b="20395"/>
          <a:stretch/>
        </p:blipFill>
        <p:spPr>
          <a:xfrm>
            <a:off x="571500" y="1428750"/>
            <a:ext cx="2413000" cy="14287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6750" y="3048000"/>
            <a:ext cx="222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诚挚谢意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666750" y="3295650"/>
            <a:ext cx="222250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感谢各位的宝贵时间和专注聆听，我们期待与您共同探索AI Agent项目的无限可能。</a:t>
            </a:r>
            <a:endParaRPr lang="en-US" sz="10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rcRect l="0" r="0" t="20395" b="20395"/>
          <a:stretch/>
        </p:blipFill>
        <p:spPr>
          <a:xfrm>
            <a:off x="3365500" y="1428750"/>
            <a:ext cx="2413000" cy="14287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460750" y="3048000"/>
            <a:ext cx="222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互动环节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3460750" y="3295650"/>
            <a:ext cx="222250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现在，我们非常欢迎您的提问和交流，让我们一起深入探讨，共享智慧火花。</a:t>
            </a:r>
            <a:endParaRPr lang="en-US" sz="10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rcRect l="0" r="0" t="20395" b="20395"/>
          <a:stretch/>
        </p:blipFill>
        <p:spPr>
          <a:xfrm>
            <a:off x="6159500" y="1428750"/>
            <a:ext cx="2413000" cy="14287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254750" y="3048000"/>
            <a:ext cx="222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共创未来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6254750" y="3295650"/>
            <a:ext cx="222250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携手并进，共创人机协同的美好明天，期待与您再次相聚，共享科技盛宴。</a:t>
            </a:r>
            <a:endParaRPr lang="en-US" sz="10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2014538"/>
            <a:ext cx="80010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00773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THANKS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3014663"/>
            <a:ext cx="604838" cy="114300"/>
          </a:xfrm>
          <a:prstGeom prst="rect">
            <a:avLst/>
          </a:prstGeom>
          <a:solidFill>
            <a:srgbClr val="00773D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3462337"/>
            <a:ext cx="8001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PPT内容由通义AI生成，访问tongyi.com智能生成更多PPT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295275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3433763"/>
            <a:ext cx="1857375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content</a:t>
            </a:r>
            <a:endParaRPr lang="en-US" sz="3750" dirty="0"/>
          </a:p>
        </p:txBody>
      </p:sp>
      <p:sp>
        <p:nvSpPr>
          <p:cNvPr id="5" name="Text 2"/>
          <p:cNvSpPr/>
          <p:nvPr/>
        </p:nvSpPr>
        <p:spPr>
          <a:xfrm>
            <a:off x="571500" y="4176713"/>
            <a:ext cx="180975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目录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3524250" y="988219"/>
            <a:ext cx="35242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00773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875" dirty="0"/>
          </a:p>
        </p:txBody>
      </p:sp>
      <p:sp>
        <p:nvSpPr>
          <p:cNvPr id="7" name="Text 4"/>
          <p:cNvSpPr/>
          <p:nvPr/>
        </p:nvSpPr>
        <p:spPr>
          <a:xfrm>
            <a:off x="3990975" y="1059656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1B1F49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项目背景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3990975" y="1307306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3524250" y="1616869"/>
            <a:ext cx="35242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00773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875" dirty="0"/>
          </a:p>
        </p:txBody>
      </p:sp>
      <p:sp>
        <p:nvSpPr>
          <p:cNvPr id="10" name="Text 7"/>
          <p:cNvSpPr/>
          <p:nvPr/>
        </p:nvSpPr>
        <p:spPr>
          <a:xfrm>
            <a:off x="3990975" y="1688306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1B1F49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项目概述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3990975" y="1935956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3524250" y="2245519"/>
            <a:ext cx="35242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00773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875" dirty="0"/>
          </a:p>
        </p:txBody>
      </p:sp>
      <p:sp>
        <p:nvSpPr>
          <p:cNvPr id="13" name="Text 10"/>
          <p:cNvSpPr/>
          <p:nvPr/>
        </p:nvSpPr>
        <p:spPr>
          <a:xfrm>
            <a:off x="3990975" y="2316956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1B1F49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核心技术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3990975" y="2564606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3524250" y="2874169"/>
            <a:ext cx="35242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00773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875" dirty="0"/>
          </a:p>
        </p:txBody>
      </p:sp>
      <p:sp>
        <p:nvSpPr>
          <p:cNvPr id="16" name="Text 13"/>
          <p:cNvSpPr/>
          <p:nvPr/>
        </p:nvSpPr>
        <p:spPr>
          <a:xfrm>
            <a:off x="3990975" y="2945606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1B1F49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未来展望</a:t>
            </a:r>
            <a:endParaRPr lang="en-US" sz="1200" dirty="0"/>
          </a:p>
        </p:txBody>
      </p:sp>
      <p:sp>
        <p:nvSpPr>
          <p:cNvPr id="17" name="Text 14"/>
          <p:cNvSpPr/>
          <p:nvPr/>
        </p:nvSpPr>
        <p:spPr>
          <a:xfrm>
            <a:off x="3990975" y="3193256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3524250" y="3502819"/>
            <a:ext cx="35242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00773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05</a:t>
            </a:r>
            <a:endParaRPr lang="en-US" sz="1875" dirty="0"/>
          </a:p>
        </p:txBody>
      </p:sp>
      <p:sp>
        <p:nvSpPr>
          <p:cNvPr id="19" name="Text 16"/>
          <p:cNvSpPr/>
          <p:nvPr/>
        </p:nvSpPr>
        <p:spPr>
          <a:xfrm>
            <a:off x="3990975" y="3574256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1B1F49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结束页</a:t>
            </a:r>
            <a:endParaRPr lang="en-US" sz="1200" dirty="0"/>
          </a:p>
        </p:txBody>
      </p:sp>
      <p:sp>
        <p:nvSpPr>
          <p:cNvPr id="20" name="Text 17"/>
          <p:cNvSpPr/>
          <p:nvPr/>
        </p:nvSpPr>
        <p:spPr>
          <a:xfrm>
            <a:off x="3990975" y="3821906"/>
            <a:ext cx="45815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项目背景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333333">
              <a:alpha val="3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00773D">
                    <a:alpha val="50000"/>
                  </a:srgb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22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传统认知的突破</a:t>
            </a:r>
            <a:endParaRPr lang="en-US" sz="2250" dirty="0"/>
          </a:p>
        </p:txBody>
      </p:sp>
      <p:sp>
        <p:nvSpPr>
          <p:cNvPr id="4" name="Text 1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381000" y="1428750"/>
            <a:ext cx="8382000" cy="298132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6888" y="1514475"/>
            <a:ext cx="26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b="1" dirty="0">
                <a:solidFill>
                  <a:srgbClr val="31AB7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500" dirty="0"/>
          </a:p>
        </p:txBody>
      </p:sp>
      <p:sp>
        <p:nvSpPr>
          <p:cNvPr id="7" name="Text 3"/>
          <p:cNvSpPr/>
          <p:nvPr/>
        </p:nvSpPr>
        <p:spPr>
          <a:xfrm>
            <a:off x="1085850" y="1905000"/>
            <a:ext cx="162877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传统认知界限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1085850" y="2195513"/>
            <a:ext cx="16287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认为语言与自主协作是人类独有的能力。</a:t>
            </a:r>
            <a:endParaRPr lang="en-US" sz="1050" dirty="0"/>
          </a:p>
        </p:txBody>
      </p:sp>
      <p:sp>
        <p:nvSpPr>
          <p:cNvPr id="9" name="Text 5"/>
          <p:cNvSpPr/>
          <p:nvPr/>
        </p:nvSpPr>
        <p:spPr>
          <a:xfrm>
            <a:off x="3548062" y="1514475"/>
            <a:ext cx="26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b="1" dirty="0">
                <a:solidFill>
                  <a:srgbClr val="6CC21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500" dirty="0"/>
          </a:p>
        </p:txBody>
      </p:sp>
      <p:sp>
        <p:nvSpPr>
          <p:cNvPr id="10" name="Text 6"/>
          <p:cNvSpPr/>
          <p:nvPr/>
        </p:nvSpPr>
        <p:spPr>
          <a:xfrm>
            <a:off x="2867025" y="1905000"/>
            <a:ext cx="162877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现代机器智能体</a:t>
            </a: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2867025" y="2195513"/>
            <a:ext cx="16287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展现出自我表达与协作的能力。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5329238" y="1514475"/>
            <a:ext cx="26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b="1" dirty="0">
                <a:solidFill>
                  <a:srgbClr val="31AB7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500" dirty="0"/>
          </a:p>
        </p:txBody>
      </p:sp>
      <p:sp>
        <p:nvSpPr>
          <p:cNvPr id="13" name="Text 9"/>
          <p:cNvSpPr/>
          <p:nvPr/>
        </p:nvSpPr>
        <p:spPr>
          <a:xfrm>
            <a:off x="4648200" y="1905000"/>
            <a:ext cx="162877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技术生命体特性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4648200" y="2195513"/>
            <a:ext cx="1628775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智能体能够自主表达思想，展现类似‘技术生命体’的特性。</a:t>
            </a:r>
            <a:endParaRPr lang="en-US" sz="1050" dirty="0"/>
          </a:p>
        </p:txBody>
      </p:sp>
      <p:sp>
        <p:nvSpPr>
          <p:cNvPr id="15" name="Text 11"/>
          <p:cNvSpPr/>
          <p:nvPr/>
        </p:nvSpPr>
        <p:spPr>
          <a:xfrm>
            <a:off x="7110413" y="1514475"/>
            <a:ext cx="26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b="1" dirty="0">
                <a:solidFill>
                  <a:srgbClr val="6CC21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500" dirty="0"/>
          </a:p>
        </p:txBody>
      </p:sp>
      <p:sp>
        <p:nvSpPr>
          <p:cNvPr id="16" name="Text 12"/>
          <p:cNvSpPr/>
          <p:nvPr/>
        </p:nvSpPr>
        <p:spPr>
          <a:xfrm>
            <a:off x="6429375" y="1905000"/>
            <a:ext cx="162877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自主沟通协作</a:t>
            </a:r>
            <a:endParaRPr lang="en-US" sz="1200" dirty="0"/>
          </a:p>
        </p:txBody>
      </p:sp>
      <p:sp>
        <p:nvSpPr>
          <p:cNvPr id="17" name="Text 13"/>
          <p:cNvSpPr/>
          <p:nvPr/>
        </p:nvSpPr>
        <p:spPr>
          <a:xfrm>
            <a:off x="6429375" y="2195513"/>
            <a:ext cx="1628775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智能体通过自主沟通与协作决策，形成动态演化系统。</a:t>
            </a:r>
            <a:endParaRPr lang="en-US" sz="1050" dirty="0"/>
          </a:p>
        </p:txBody>
      </p:sp>
      <p:sp>
        <p:nvSpPr>
          <p:cNvPr id="18" name="Text 14"/>
          <p:cNvSpPr/>
          <p:nvPr/>
        </p:nvSpPr>
        <p:spPr>
          <a:xfrm>
            <a:off x="7110413" y="2986088"/>
            <a:ext cx="26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b="1" dirty="0">
                <a:solidFill>
                  <a:srgbClr val="31AB7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05</a:t>
            </a:r>
            <a:endParaRPr lang="en-US" sz="1500" dirty="0"/>
          </a:p>
        </p:txBody>
      </p:sp>
      <p:sp>
        <p:nvSpPr>
          <p:cNvPr id="19" name="Text 15"/>
          <p:cNvSpPr/>
          <p:nvPr/>
        </p:nvSpPr>
        <p:spPr>
          <a:xfrm>
            <a:off x="6429375" y="3376612"/>
            <a:ext cx="162877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技术生命体时代</a:t>
            </a:r>
            <a:endParaRPr lang="en-US" sz="1200" dirty="0"/>
          </a:p>
        </p:txBody>
      </p:sp>
      <p:sp>
        <p:nvSpPr>
          <p:cNvPr id="20" name="Text 16"/>
          <p:cNvSpPr/>
          <p:nvPr/>
        </p:nvSpPr>
        <p:spPr>
          <a:xfrm>
            <a:off x="6429375" y="3667125"/>
            <a:ext cx="16287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预示着技术生命体时代的到来。</a:t>
            </a:r>
            <a:endParaRPr lang="en-US" sz="1050" dirty="0"/>
          </a:p>
        </p:txBody>
      </p:sp>
      <p:sp>
        <p:nvSpPr>
          <p:cNvPr id="21" name="Text 17"/>
          <p:cNvSpPr/>
          <p:nvPr/>
        </p:nvSpPr>
        <p:spPr>
          <a:xfrm>
            <a:off x="5329238" y="2986088"/>
            <a:ext cx="26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b="1" dirty="0">
                <a:solidFill>
                  <a:srgbClr val="6CC21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06</a:t>
            </a:r>
            <a:endParaRPr lang="en-US" sz="1500" dirty="0"/>
          </a:p>
        </p:txBody>
      </p:sp>
      <p:sp>
        <p:nvSpPr>
          <p:cNvPr id="22" name="Text 18"/>
          <p:cNvSpPr/>
          <p:nvPr/>
        </p:nvSpPr>
        <p:spPr>
          <a:xfrm>
            <a:off x="4648200" y="3376612"/>
            <a:ext cx="162877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突破传统认知</a:t>
            </a:r>
            <a:endParaRPr lang="en-US" sz="1200" dirty="0"/>
          </a:p>
        </p:txBody>
      </p:sp>
      <p:sp>
        <p:nvSpPr>
          <p:cNvPr id="23" name="Text 19"/>
          <p:cNvSpPr/>
          <p:nvPr/>
        </p:nvSpPr>
        <p:spPr>
          <a:xfrm>
            <a:off x="4648200" y="3667125"/>
            <a:ext cx="16287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现代机器智能体的发展突破了传统认知界限。</a:t>
            </a:r>
            <a:endParaRPr lang="en-US" sz="1050" dirty="0"/>
          </a:p>
        </p:txBody>
      </p:sp>
      <p:sp>
        <p:nvSpPr>
          <p:cNvPr id="24" name="Text 20"/>
          <p:cNvSpPr/>
          <p:nvPr/>
        </p:nvSpPr>
        <p:spPr>
          <a:xfrm>
            <a:off x="3548062" y="2986088"/>
            <a:ext cx="26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b="1" dirty="0">
                <a:solidFill>
                  <a:srgbClr val="31AB7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07</a:t>
            </a:r>
            <a:endParaRPr lang="en-US" sz="1500" dirty="0"/>
          </a:p>
        </p:txBody>
      </p:sp>
      <p:sp>
        <p:nvSpPr>
          <p:cNvPr id="25" name="Text 21"/>
          <p:cNvSpPr/>
          <p:nvPr/>
        </p:nvSpPr>
        <p:spPr>
          <a:xfrm>
            <a:off x="2867025" y="3376612"/>
            <a:ext cx="162877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动态演化系统</a:t>
            </a:r>
            <a:endParaRPr lang="en-US" sz="1200" dirty="0"/>
          </a:p>
        </p:txBody>
      </p:sp>
      <p:sp>
        <p:nvSpPr>
          <p:cNvPr id="26" name="Text 22"/>
          <p:cNvSpPr/>
          <p:nvPr/>
        </p:nvSpPr>
        <p:spPr>
          <a:xfrm>
            <a:off x="2867025" y="3667125"/>
            <a:ext cx="1628775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智能体通过自主沟通与协作决策，形成动态演化系统。</a:t>
            </a:r>
            <a:endParaRPr lang="en-US" sz="1050" dirty="0"/>
          </a:p>
        </p:txBody>
      </p:sp>
      <p:sp>
        <p:nvSpPr>
          <p:cNvPr id="27" name="Text 23"/>
          <p:cNvSpPr/>
          <p:nvPr/>
        </p:nvSpPr>
        <p:spPr>
          <a:xfrm>
            <a:off x="1766888" y="2986088"/>
            <a:ext cx="26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b="1" dirty="0">
                <a:solidFill>
                  <a:srgbClr val="6CC21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08</a:t>
            </a:r>
            <a:endParaRPr lang="en-US" sz="1500" dirty="0"/>
          </a:p>
        </p:txBody>
      </p:sp>
      <p:sp>
        <p:nvSpPr>
          <p:cNvPr id="28" name="Text 24"/>
          <p:cNvSpPr/>
          <p:nvPr/>
        </p:nvSpPr>
        <p:spPr>
          <a:xfrm>
            <a:off x="1085850" y="3376612"/>
            <a:ext cx="1628775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自我表达能力</a:t>
            </a:r>
            <a:endParaRPr lang="en-US" sz="1200" dirty="0"/>
          </a:p>
        </p:txBody>
      </p:sp>
      <p:sp>
        <p:nvSpPr>
          <p:cNvPr id="29" name="Text 25"/>
          <p:cNvSpPr/>
          <p:nvPr/>
        </p:nvSpPr>
        <p:spPr>
          <a:xfrm>
            <a:off x="1085850" y="3667125"/>
            <a:ext cx="16287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现代机器智能体展现出自我表达与协作的能力。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项目概述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333333">
              <a:alpha val="3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00773D">
                    <a:alpha val="50000"/>
                  </a:srgb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22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67818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12079" r="12079" t="0" b="0"/>
          <a:stretch/>
        </p:blipFill>
        <p:spPr>
          <a:xfrm>
            <a:off x="0" y="0"/>
            <a:ext cx="9144000" cy="67818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项目使命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381000" y="1428750"/>
            <a:ext cx="8382000" cy="51625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819525" y="4062413"/>
            <a:ext cx="1504950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31AB7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智能体协作进化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1900238" y="1590675"/>
            <a:ext cx="1181100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6CC21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技术驱动创新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419100" y="2152650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利用先进技术推动智能体发展，实现前所未有的协作模式。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419100" y="2647950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智能体能够自我表达和自主决策，增强与环境的互动能力。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1900238" y="3314700"/>
            <a:ext cx="1181100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31AB7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持续学习适应</a:t>
            </a:r>
            <a:endParaRPr lang="en-US" sz="1500" dirty="0"/>
          </a:p>
        </p:txBody>
      </p:sp>
      <p:sp>
        <p:nvSpPr>
          <p:cNvPr id="12" name="Text 8"/>
          <p:cNvSpPr/>
          <p:nvPr/>
        </p:nvSpPr>
        <p:spPr>
          <a:xfrm>
            <a:off x="419100" y="3876675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智能体在不同环境中不断学习，提高自身的适应性和灵活性。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419100" y="4371975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通过持续优化，智能体可以更好地完成任务并提升性能。</a:t>
            </a:r>
            <a:endParaRPr lang="en-US" sz="1050" dirty="0"/>
          </a:p>
        </p:txBody>
      </p:sp>
      <p:sp>
        <p:nvSpPr>
          <p:cNvPr id="14" name="Text 10"/>
          <p:cNvSpPr/>
          <p:nvPr/>
        </p:nvSpPr>
        <p:spPr>
          <a:xfrm>
            <a:off x="1900238" y="5038725"/>
            <a:ext cx="1181100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6CC21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环境互动优化</a:t>
            </a:r>
            <a:endParaRPr lang="en-US" sz="1500" dirty="0"/>
          </a:p>
        </p:txBody>
      </p:sp>
      <p:sp>
        <p:nvSpPr>
          <p:cNvPr id="15" name="Text 11"/>
          <p:cNvSpPr/>
          <p:nvPr/>
        </p:nvSpPr>
        <p:spPr>
          <a:xfrm>
            <a:off x="419100" y="5600700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智能体能够在多种环境中进行有效的学习和适应，以优化自身表现。</a:t>
            </a: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419100" y="6096000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通过与环境的深入互动，智能体能够发现新的协作方式和解决方案。</a:t>
            </a:r>
            <a:endParaRPr lang="en-US" sz="1050" dirty="0"/>
          </a:p>
        </p:txBody>
      </p:sp>
      <p:sp>
        <p:nvSpPr>
          <p:cNvPr id="17" name="Text 13"/>
          <p:cNvSpPr/>
          <p:nvPr/>
        </p:nvSpPr>
        <p:spPr>
          <a:xfrm>
            <a:off x="6443663" y="1590675"/>
            <a:ext cx="1181100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31AB7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自我表达决策</a:t>
            </a:r>
            <a:endParaRPr lang="en-US" sz="1500" dirty="0"/>
          </a:p>
        </p:txBody>
      </p:sp>
      <p:sp>
        <p:nvSpPr>
          <p:cNvPr id="18" name="Text 14"/>
          <p:cNvSpPr/>
          <p:nvPr/>
        </p:nvSpPr>
        <p:spPr>
          <a:xfrm>
            <a:off x="6438900" y="2152650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智能体具备自我表达的能力，能够清晰地传达意图和需求。</a:t>
            </a:r>
            <a:endParaRPr lang="en-US" sz="1050" dirty="0"/>
          </a:p>
        </p:txBody>
      </p:sp>
      <p:sp>
        <p:nvSpPr>
          <p:cNvPr id="19" name="Text 15"/>
          <p:cNvSpPr/>
          <p:nvPr/>
        </p:nvSpPr>
        <p:spPr>
          <a:xfrm>
            <a:off x="6438900" y="2647950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自主决策功能使得智能体能够在复杂情况下做出合理的选择。</a:t>
            </a:r>
            <a:endParaRPr lang="en-US" sz="1050" dirty="0"/>
          </a:p>
        </p:txBody>
      </p:sp>
      <p:sp>
        <p:nvSpPr>
          <p:cNvPr id="20" name="Text 16"/>
          <p:cNvSpPr/>
          <p:nvPr/>
        </p:nvSpPr>
        <p:spPr>
          <a:xfrm>
            <a:off x="6443663" y="3314700"/>
            <a:ext cx="1181100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6CC21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协作模式创新</a:t>
            </a:r>
            <a:endParaRPr lang="en-US" sz="1500" dirty="0"/>
          </a:p>
        </p:txBody>
      </p:sp>
      <p:sp>
        <p:nvSpPr>
          <p:cNvPr id="21" name="Text 17"/>
          <p:cNvSpPr/>
          <p:nvPr/>
        </p:nvSpPr>
        <p:spPr>
          <a:xfrm>
            <a:off x="6438900" y="3876675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通过技术创新，智能体之间的协作模式更加高效和灵活。</a:t>
            </a:r>
            <a:endParaRPr lang="en-US" sz="1050" dirty="0"/>
          </a:p>
        </p:txBody>
      </p:sp>
      <p:sp>
        <p:nvSpPr>
          <p:cNvPr id="22" name="Text 18"/>
          <p:cNvSpPr/>
          <p:nvPr/>
        </p:nvSpPr>
        <p:spPr>
          <a:xfrm>
            <a:off x="6438900" y="4371975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智能体之间的协作不仅限于物理层面，还包括信息共享和策略协调。</a:t>
            </a:r>
            <a:endParaRPr lang="en-US" sz="1050" dirty="0"/>
          </a:p>
        </p:txBody>
      </p:sp>
      <p:sp>
        <p:nvSpPr>
          <p:cNvPr id="23" name="Text 19"/>
          <p:cNvSpPr/>
          <p:nvPr/>
        </p:nvSpPr>
        <p:spPr>
          <a:xfrm>
            <a:off x="6443663" y="5038725"/>
            <a:ext cx="1181100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indent="0" marL="0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31AB7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潜能激发拓展</a:t>
            </a:r>
            <a:endParaRPr lang="en-US" sz="1500" dirty="0"/>
          </a:p>
        </p:txBody>
      </p:sp>
      <p:sp>
        <p:nvSpPr>
          <p:cNvPr id="24" name="Text 20"/>
          <p:cNvSpPr/>
          <p:nvPr/>
        </p:nvSpPr>
        <p:spPr>
          <a:xfrm>
            <a:off x="6438900" y="5600700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智能体的潜能被充分激发，展现出强大的学习和适应能力。</a:t>
            </a:r>
            <a:endParaRPr lang="en-US" sz="1050" dirty="0"/>
          </a:p>
        </p:txBody>
      </p:sp>
      <p:sp>
        <p:nvSpPr>
          <p:cNvPr id="25" name="Text 21"/>
          <p:cNvSpPr/>
          <p:nvPr/>
        </p:nvSpPr>
        <p:spPr>
          <a:xfrm>
            <a:off x="6438900" y="6096000"/>
            <a:ext cx="228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通过不断探索和实践，智能体能够解锁更多未知领域。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3571" b="3571"/>
          <a:stretch/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开发基础</a:t>
            </a:r>
            <a:endParaRPr lang="en-US" sz="2250" dirty="0"/>
          </a:p>
        </p:txBody>
      </p:sp>
      <p:sp>
        <p:nvSpPr>
          <p:cNvPr id="4" name="Text 1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381000" y="1428750"/>
            <a:ext cx="8382000" cy="383604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49176" y="4059882"/>
            <a:ext cx="13335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语义理解能力</a:t>
            </a: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549176" y="4350395"/>
            <a:ext cx="1333500" cy="8763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Kimi K2大模型提供强大的语义理解和自主表达能力，支撑智能体的进化与协作。</a:t>
            </a:r>
            <a:endParaRPr lang="en-US" sz="1050" dirty="0"/>
          </a:p>
        </p:txBody>
      </p:sp>
      <p:sp>
        <p:nvSpPr>
          <p:cNvPr id="8" name="Text 4"/>
          <p:cNvSpPr/>
          <p:nvPr/>
        </p:nvSpPr>
        <p:spPr>
          <a:xfrm>
            <a:off x="549176" y="1466850"/>
            <a:ext cx="13335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加速框架搭建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549176" y="1757362"/>
            <a:ext cx="1333500" cy="8763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Dify低代码工具加速框架搭建，简化AI Agent开发流程，实现高效落地与扩展。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7261324" y="4059882"/>
            <a:ext cx="13335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促进沟通协作</a:t>
            </a: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7261324" y="4350395"/>
            <a:ext cx="1333500" cy="8763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多智能体支持促进智能体间的沟通与协作，构建动态协作的技术生命体网络。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7261324" y="1466850"/>
            <a:ext cx="1333500" cy="252413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智能体进化</a:t>
            </a:r>
            <a:endParaRPr lang="en-US" sz="1200" dirty="0"/>
          </a:p>
        </p:txBody>
      </p:sp>
      <p:sp>
        <p:nvSpPr>
          <p:cNvPr id="13" name="Text 9"/>
          <p:cNvSpPr/>
          <p:nvPr/>
        </p:nvSpPr>
        <p:spPr>
          <a:xfrm>
            <a:off x="7261324" y="1757362"/>
            <a:ext cx="1333500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通过语义理解和多智能体支持，推动智能体不断进化，形成更加智能的技术生态系统。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项目目标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71500" y="2000250"/>
            <a:ext cx="1714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强大任务调度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71500" y="2247900"/>
            <a:ext cx="171450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构建高效AI工具，实现复杂任务的智能调度与优化，提升业务流程自动化水平。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2667000" y="2000250"/>
            <a:ext cx="1714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快速场景嵌入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2667000" y="2247900"/>
            <a:ext cx="171450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提供灵活框架，加速AI Agent在实际业务中的部署，无缝对接现有系统，降低应用门槛。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4762500" y="2000250"/>
            <a:ext cx="1714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高度可扩展性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4762500" y="2247900"/>
            <a:ext cx="171450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设计模块化架构，支持功能扩展与升级，满足不同行业需求，促进持续创新与发展。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6858000" y="2000250"/>
            <a:ext cx="1714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值得信赖伙伴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6858000" y="2247900"/>
            <a:ext cx="171450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确保数据安全与隐私保护，建立稳定可靠的服务体系，赢得用户信任，共创智能未来。</a:t>
            </a:r>
            <a:endParaRPr lang="en-US" sz="10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核心技术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333333">
              <a:alpha val="3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l" indent="0" marL="0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 vert="horz"/>
          <a:lstStyle/>
          <a:p>
            <a:pPr algn="ctr" indent="0" marL="0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00773D">
                    <a:alpha val="50000"/>
                  </a:srgb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22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2025-07-26T23:04:31Z</dcterms:created>
  <dcterms:modified xsi:type="dcterms:W3CDTF">2025-07-26T23:04:31Z</dcterms:modified>
</cp:coreProperties>
</file>